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8" r:id="rId3"/>
    <p:sldId id="261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B695CC-C662-8074-DCF5-DDB4375349F7}" v="4" dt="2021-07-14T16:37:56.053"/>
    <p1510:client id="{8DE725B4-609A-40E6-AB90-14A72B0BB01C}" v="2609" dt="2021-02-09T16:03:36.194"/>
    <p1510:client id="{D9791905-564B-4A4B-091F-6AD0C147BA24}" v="16" dt="2021-05-14T13:05:18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0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545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77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48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32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5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19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82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8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3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13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789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dirty="0">
                <a:cs typeface="Calibri Light"/>
              </a:rPr>
              <a:t>Death</a:t>
            </a:r>
            <a:endParaRPr lang="en-US"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 algn="r"/>
            <a:r>
              <a:rPr lang="en-US" sz="2800" dirty="0">
                <a:cs typeface="Calibri"/>
              </a:rPr>
              <a:t>How to help your student process grief</a:t>
            </a:r>
            <a:endParaRPr lang="en-US" sz="2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85328B-65EE-4833-86E3-F26687F89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cs typeface="Calibri Light"/>
              </a:rPr>
              <a:t>Telling Them Their Mentor Died</a:t>
            </a:r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687B1-3C62-439C-B24C-94C1D5355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3125" y="1213786"/>
            <a:ext cx="5793580" cy="553228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Calibri"/>
              </a:rPr>
              <a:t>H</a:t>
            </a:r>
            <a:r>
              <a:rPr lang="en-US" sz="2400" dirty="0">
                <a:cs typeface="Calibri"/>
              </a:rPr>
              <a:t>ave a caring attitude.</a:t>
            </a:r>
          </a:p>
          <a:p>
            <a:r>
              <a:rPr lang="en-US" sz="2400" dirty="0">
                <a:cs typeface="Calibri"/>
              </a:rPr>
              <a:t>Provide a quiet, unrushed atmosphere for your conversation.</a:t>
            </a:r>
          </a:p>
          <a:p>
            <a:r>
              <a:rPr lang="en-US" sz="2400" dirty="0">
                <a:cs typeface="Calibri"/>
              </a:rPr>
              <a:t>Use words that are simple and direct.</a:t>
            </a:r>
          </a:p>
          <a:p>
            <a:r>
              <a:rPr lang="en-US" sz="2400" dirty="0">
                <a:cs typeface="Calibri"/>
              </a:rPr>
              <a:t>Give them time to process the news.</a:t>
            </a:r>
          </a:p>
          <a:p>
            <a:endParaRPr lang="en-US" sz="2600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Example: I have some sad news to tell you. Your mentor, Ms. Moxley died today. </a:t>
            </a:r>
          </a:p>
          <a:p>
            <a:endParaRPr lang="en-US" sz="2400">
              <a:cs typeface="Calibri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44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A94066-1955-4236-BD8B-73034B76D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What Next?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1E60A-6981-4F89-BB7F-FB84EC64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8206" y="2381819"/>
            <a:ext cx="5798334" cy="426465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200" b="1" dirty="0">
                <a:cs typeface="Calibri"/>
              </a:rPr>
              <a:t>Help your child remember their mentor.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Draw pictures, write down their favorite memories. Don't avoid mentioning the person who died. Sharing happy memories is healing.</a:t>
            </a:r>
            <a:endParaRPr lang="en-US" sz="2200" b="1" dirty="0">
              <a:cs typeface="Calibri"/>
            </a:endParaRPr>
          </a:p>
          <a:p>
            <a:r>
              <a:rPr lang="en-US" sz="2200" b="1" dirty="0">
                <a:cs typeface="Calibri"/>
              </a:rPr>
              <a:t>Talk about funerals and rituals.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Ask your child if they want to attend the funeral. Do not make them attend.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Explain terms like burial, cremation, and casket.</a:t>
            </a:r>
            <a:endParaRPr lang="en-US" sz="2000" dirty="0">
              <a:cs typeface="Calibri"/>
            </a:endParaRPr>
          </a:p>
          <a:p>
            <a:r>
              <a:rPr lang="en-US" sz="2200" b="1" dirty="0">
                <a:cs typeface="Calibri"/>
              </a:rPr>
              <a:t>Respond to their emotions with comfort and reassurance.</a:t>
            </a:r>
          </a:p>
          <a:p>
            <a:pPr lvl="1"/>
            <a:r>
              <a:rPr lang="en-US" sz="2000" dirty="0">
                <a:cs typeface="Calibri"/>
              </a:rPr>
              <a:t>Ask about their feelings and listen.</a:t>
            </a:r>
          </a:p>
          <a:p>
            <a:pPr lvl="1"/>
            <a:r>
              <a:rPr lang="en-US" sz="2000" dirty="0">
                <a:cs typeface="Calibri"/>
              </a:rPr>
              <a:t>Let them know it takes time to feel better.</a:t>
            </a:r>
          </a:p>
          <a:p>
            <a:pPr marL="457200" lvl="1" indent="0">
              <a:buNone/>
            </a:pPr>
            <a:endParaRPr lang="en-US" sz="2000" dirty="0">
              <a:cs typeface="Calibri"/>
            </a:endParaRPr>
          </a:p>
          <a:p>
            <a:endParaRPr lang="en-US" sz="1100" dirty="0">
              <a:cs typeface="Calibri"/>
            </a:endParaRPr>
          </a:p>
          <a:p>
            <a:endParaRPr lang="en-US" sz="1100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7CC1CD-E500-44DA-940D-9637F02F2CD2}"/>
              </a:ext>
            </a:extLst>
          </p:cNvPr>
          <p:cNvSpPr txBox="1"/>
          <p:nvPr/>
        </p:nvSpPr>
        <p:spPr>
          <a:xfrm>
            <a:off x="3210320" y="943266"/>
            <a:ext cx="68077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2800" b="1" dirty="0">
                <a:cs typeface="Calibri"/>
              </a:rPr>
              <a:t>Healing doesn't mean forgetting </a:t>
            </a:r>
          </a:p>
          <a:p>
            <a:pPr marL="0" indent="0" algn="ctr">
              <a:buNone/>
            </a:pPr>
            <a:r>
              <a:rPr lang="en-US" sz="2800" b="1" dirty="0">
                <a:cs typeface="Calibri"/>
              </a:rPr>
              <a:t>                                       about loved ones.</a:t>
            </a:r>
          </a:p>
        </p:txBody>
      </p:sp>
    </p:spTree>
    <p:extLst>
      <p:ext uri="{BB962C8B-B14F-4D97-AF65-F5344CB8AC3E}">
        <p14:creationId xmlns:p14="http://schemas.microsoft.com/office/powerpoint/2010/main" val="697095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CED9D-EC0A-482A-8A22-3FA57E55C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FFFFFF"/>
                </a:solidFill>
                <a:cs typeface="Calibri Light"/>
              </a:rPr>
              <a:t>Listen and Comfort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B42C4-43DB-41C4-AFE9-64FE4C275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Font typeface="Wingdings" panose="020B0604020202020204" pitchFamily="34" charset="0"/>
              <a:buChar char="Ø"/>
            </a:pPr>
            <a:r>
              <a:rPr lang="en-US" sz="2400" dirty="0">
                <a:cs typeface="Calibri" panose="020F0502020204030204"/>
              </a:rPr>
              <a:t>Every child reacts differently to the news of death.</a:t>
            </a:r>
            <a:endParaRPr lang="en-US"/>
          </a:p>
          <a:p>
            <a:pPr>
              <a:buFont typeface="Wingdings" panose="020B0604020202020204" pitchFamily="34" charset="0"/>
              <a:buChar char="Ø"/>
            </a:pPr>
            <a:endParaRPr lang="en-US" sz="2400"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r>
              <a:rPr lang="en-US" sz="2400" dirty="0">
                <a:cs typeface="Calibri" panose="020F0502020204030204"/>
              </a:rPr>
              <a:t>There is no right or wrong way to grieve. </a:t>
            </a:r>
          </a:p>
          <a:p>
            <a:pPr>
              <a:buFont typeface="Wingdings" panose="020B0604020202020204" pitchFamily="34" charset="0"/>
              <a:buChar char="Ø"/>
            </a:pPr>
            <a:endParaRPr lang="en-US" sz="2400"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r>
              <a:rPr lang="en-US" sz="2400" dirty="0">
                <a:cs typeface="Calibri" panose="020F0502020204030204"/>
              </a:rPr>
              <a:t>They may cry, ask questions, or appear to have no reaction.</a:t>
            </a:r>
            <a:r>
              <a:rPr lang="en-US" sz="2400" b="1" dirty="0">
                <a:cs typeface="Calibri" panose="020F0502020204030204"/>
              </a:rPr>
              <a:t> </a:t>
            </a:r>
            <a:r>
              <a:rPr lang="en-US" sz="2400" dirty="0">
                <a:cs typeface="Calibri" panose="020F0502020204030204"/>
              </a:rPr>
              <a:t>That's OK.</a:t>
            </a:r>
          </a:p>
          <a:p>
            <a:pPr>
              <a:buFont typeface="Wingdings" panose="020B0604020202020204" pitchFamily="34" charset="0"/>
              <a:buChar char="Ø"/>
            </a:pPr>
            <a:endParaRPr lang="en-US" sz="2400" dirty="0"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sz="2400" dirty="0">
                <a:cs typeface="Calibri" panose="020F0502020204030204"/>
              </a:rPr>
              <a:t>Stay with your student to offer hugs, reassurance, answer questions, or just be together.</a:t>
            </a: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35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8127D-AD2A-4E69-8F66-A93D404EA5C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71108" y="1208101"/>
            <a:ext cx="6906491" cy="2494756"/>
          </a:xfrm>
          <a:ln>
            <a:solidFill>
              <a:srgbClr val="92D05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Healing doesn't mean forgetting </a:t>
            </a:r>
          </a:p>
          <a:p>
            <a:pPr marL="0" indent="0" algn="ctr">
              <a:buNone/>
            </a:pPr>
            <a:r>
              <a:rPr lang="en-US" sz="3600" b="1" dirty="0"/>
              <a:t>about loved ones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C93B89-BCE1-42FE-ACB3-5645C4A3EDB0}"/>
              </a:ext>
            </a:extLst>
          </p:cNvPr>
          <p:cNvSpPr txBox="1"/>
          <p:nvPr/>
        </p:nvSpPr>
        <p:spPr>
          <a:xfrm flipH="1">
            <a:off x="5362575" y="4143375"/>
            <a:ext cx="5991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Additional resources can be found at</a:t>
            </a:r>
          </a:p>
          <a:p>
            <a:pPr algn="ctr"/>
            <a:r>
              <a:rPr lang="en-US" sz="2000" dirty="0"/>
              <a:t>kidshealth.org</a:t>
            </a:r>
          </a:p>
          <a:p>
            <a:pPr algn="ctr"/>
            <a:r>
              <a:rPr lang="en-US" sz="2000" dirty="0"/>
              <a:t>aap.org</a:t>
            </a:r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58425313-76BE-4DC3-9589-0B1D07A2E3D2}"/>
              </a:ext>
            </a:extLst>
          </p:cNvPr>
          <p:cNvSpPr/>
          <p:nvPr/>
        </p:nvSpPr>
        <p:spPr>
          <a:xfrm>
            <a:off x="838201" y="2371725"/>
            <a:ext cx="1913657" cy="1971675"/>
          </a:xfrm>
          <a:prstGeom prst="hear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4B54BE3EAD84ABF20D3BB9127B4B8" ma:contentTypeVersion="20" ma:contentTypeDescription="Create a new document." ma:contentTypeScope="" ma:versionID="63075ef13c5f7936b7da573ca258108b">
  <xsd:schema xmlns:xsd="http://www.w3.org/2001/XMLSchema" xmlns:xs="http://www.w3.org/2001/XMLSchema" xmlns:p="http://schemas.microsoft.com/office/2006/metadata/properties" xmlns:ns1="http://schemas.microsoft.com/sharepoint/v3" xmlns:ns2="f7474c18-0a34-4eb6-b79e-8bbddf8a6318" xmlns:ns3="a59198b6-37f8-401c-b3ab-b6c9c93ca088" targetNamespace="http://schemas.microsoft.com/office/2006/metadata/properties" ma:root="true" ma:fieldsID="fc47e861b0c3ab8eda427b67622fff8d" ns1:_="" ns2:_="" ns3:_="">
    <xsd:import namespace="http://schemas.microsoft.com/sharepoint/v3"/>
    <xsd:import namespace="f7474c18-0a34-4eb6-b79e-8bbddf8a6318"/>
    <xsd:import namespace="a59198b6-37f8-401c-b3ab-b6c9c93ca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74c18-0a34-4eb6-b79e-8bbddf8a63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20e3ca6-57c6-4d0c-8320-ecad3a5025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9198b6-37f8-401c-b3ab-b6c9c93ca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be3f90d-ad19-44a4-8670-305b3fe28ddc}" ma:internalName="TaxCatchAll" ma:showField="CatchAllData" ma:web="a59198b6-37f8-401c-b3ab-b6c9c93ca0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7474c18-0a34-4eb6-b79e-8bbddf8a6318">
      <Terms xmlns="http://schemas.microsoft.com/office/infopath/2007/PartnerControls"/>
    </lcf76f155ced4ddcb4097134ff3c332f>
    <TaxCatchAll xmlns="a59198b6-37f8-401c-b3ab-b6c9c93ca088" xsi:nil="true"/>
  </documentManagement>
</p:properties>
</file>

<file path=customXml/itemProps1.xml><?xml version="1.0" encoding="utf-8"?>
<ds:datastoreItem xmlns:ds="http://schemas.openxmlformats.org/officeDocument/2006/customXml" ds:itemID="{F235B74B-B5D2-4DEE-BEFE-106807CA785E}"/>
</file>

<file path=customXml/itemProps2.xml><?xml version="1.0" encoding="utf-8"?>
<ds:datastoreItem xmlns:ds="http://schemas.openxmlformats.org/officeDocument/2006/customXml" ds:itemID="{F98848F4-5E3E-4D17-961E-8DF1980542C3}"/>
</file>

<file path=customXml/itemProps3.xml><?xml version="1.0" encoding="utf-8"?>
<ds:datastoreItem xmlns:ds="http://schemas.openxmlformats.org/officeDocument/2006/customXml" ds:itemID="{B70157ED-E5F0-437F-B7CA-B17D84BE9A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242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Death</vt:lpstr>
      <vt:lpstr>Telling Them Their Mentor Died</vt:lpstr>
      <vt:lpstr>What Next?</vt:lpstr>
      <vt:lpstr>Listen and Comfort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Jackie Downs</cp:lastModifiedBy>
  <cp:revision>279</cp:revision>
  <dcterms:created xsi:type="dcterms:W3CDTF">2021-02-09T15:03:28Z</dcterms:created>
  <dcterms:modified xsi:type="dcterms:W3CDTF">2021-07-14T16:38:08Z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0x0101007054B54BE3EAD84ABF20D3BB9127B4B8</vt:lpwstr>
  </property>
</Properties>
</file>